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3" r:id="rId4"/>
    <p:sldId id="304" r:id="rId5"/>
    <p:sldId id="307" r:id="rId6"/>
    <p:sldId id="258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59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91" r:id="rId26"/>
    <p:sldId id="292" r:id="rId27"/>
    <p:sldId id="285" r:id="rId28"/>
    <p:sldId id="286" r:id="rId29"/>
    <p:sldId id="287" r:id="rId30"/>
    <p:sldId id="288" r:id="rId31"/>
    <p:sldId id="289" r:id="rId32"/>
    <p:sldId id="293" r:id="rId33"/>
    <p:sldId id="305" r:id="rId34"/>
    <p:sldId id="294" r:id="rId35"/>
    <p:sldId id="295" r:id="rId36"/>
    <p:sldId id="296" r:id="rId37"/>
    <p:sldId id="297" r:id="rId38"/>
    <p:sldId id="298" r:id="rId39"/>
    <p:sldId id="309" r:id="rId40"/>
    <p:sldId id="308" r:id="rId41"/>
    <p:sldId id="299" r:id="rId42"/>
    <p:sldId id="300" r:id="rId43"/>
    <p:sldId id="301" r:id="rId44"/>
    <p:sldId id="312" r:id="rId45"/>
    <p:sldId id="313" r:id="rId46"/>
    <p:sldId id="310" r:id="rId47"/>
    <p:sldId id="314" r:id="rId48"/>
    <p:sldId id="311" r:id="rId49"/>
    <p:sldId id="315" r:id="rId50"/>
    <p:sldId id="316" r:id="rId51"/>
    <p:sldId id="317" r:id="rId52"/>
    <p:sldId id="302" r:id="rId53"/>
    <p:sldId id="26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viewProps" Target="view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5DD51B-D88E-4026-A360-3E430636D451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277E53-9107-4833-836C-3980E5DB026A}">
      <dgm:prSet/>
      <dgm:spPr/>
      <dgm:t>
        <a:bodyPr/>
        <a:lstStyle/>
        <a:p>
          <a:r>
            <a:rPr lang="en-US"/>
            <a:t>• Basic structural and functional unit of life</a:t>
          </a:r>
        </a:p>
      </dgm:t>
    </dgm:pt>
    <dgm:pt modelId="{59CD12E4-F197-4F9C-9783-2B0C5F73763A}" type="parTrans" cxnId="{9C4285BB-566A-4DE4-98AA-DB17F239D31A}">
      <dgm:prSet/>
      <dgm:spPr/>
      <dgm:t>
        <a:bodyPr/>
        <a:lstStyle/>
        <a:p>
          <a:endParaRPr lang="en-US"/>
        </a:p>
      </dgm:t>
    </dgm:pt>
    <dgm:pt modelId="{992AE495-D734-423E-89B0-E226894FAD76}" type="sibTrans" cxnId="{9C4285BB-566A-4DE4-98AA-DB17F239D31A}">
      <dgm:prSet/>
      <dgm:spPr/>
      <dgm:t>
        <a:bodyPr/>
        <a:lstStyle/>
        <a:p>
          <a:endParaRPr lang="en-US"/>
        </a:p>
      </dgm:t>
    </dgm:pt>
    <dgm:pt modelId="{66E086FD-9A87-4AA5-8E0C-FDDD037B3E1D}">
      <dgm:prSet/>
      <dgm:spPr/>
      <dgm:t>
        <a:bodyPr/>
        <a:lstStyle/>
        <a:p>
          <a:r>
            <a:rPr lang="en-US"/>
            <a:t>• ~37 trillion cells in human body</a:t>
          </a:r>
        </a:p>
      </dgm:t>
    </dgm:pt>
    <dgm:pt modelId="{9CE9369F-876F-482B-ABD7-1FBFEFD39031}" type="parTrans" cxnId="{99442096-9F32-41A3-BD6F-722F01AF3F00}">
      <dgm:prSet/>
      <dgm:spPr/>
      <dgm:t>
        <a:bodyPr/>
        <a:lstStyle/>
        <a:p>
          <a:endParaRPr lang="en-US"/>
        </a:p>
      </dgm:t>
    </dgm:pt>
    <dgm:pt modelId="{89ABD03B-8878-48E3-9CE4-EB33D9DCA301}" type="sibTrans" cxnId="{99442096-9F32-41A3-BD6F-722F01AF3F00}">
      <dgm:prSet/>
      <dgm:spPr/>
      <dgm:t>
        <a:bodyPr/>
        <a:lstStyle/>
        <a:p>
          <a:endParaRPr lang="en-US"/>
        </a:p>
      </dgm:t>
    </dgm:pt>
    <dgm:pt modelId="{A583FC1C-CEDA-4C95-9A71-7494D429BF49}">
      <dgm:prSet/>
      <dgm:spPr/>
      <dgm:t>
        <a:bodyPr/>
        <a:lstStyle/>
        <a:p>
          <a:r>
            <a:rPr lang="en-US"/>
            <a:t>• All cells arise from pre-existing cells</a:t>
          </a:r>
        </a:p>
      </dgm:t>
    </dgm:pt>
    <dgm:pt modelId="{919F0078-E664-46AF-BD5C-7029E17E626F}" type="parTrans" cxnId="{52DD344C-F2F2-4C9D-86D0-7F8C02748CD0}">
      <dgm:prSet/>
      <dgm:spPr/>
      <dgm:t>
        <a:bodyPr/>
        <a:lstStyle/>
        <a:p>
          <a:endParaRPr lang="en-US"/>
        </a:p>
      </dgm:t>
    </dgm:pt>
    <dgm:pt modelId="{3C1F5B0B-8341-4096-A476-30224A809DFB}" type="sibTrans" cxnId="{52DD344C-F2F2-4C9D-86D0-7F8C02748CD0}">
      <dgm:prSet/>
      <dgm:spPr/>
      <dgm:t>
        <a:bodyPr/>
        <a:lstStyle/>
        <a:p>
          <a:endParaRPr lang="en-US"/>
        </a:p>
      </dgm:t>
    </dgm:pt>
    <dgm:pt modelId="{EF4E4C91-785C-1240-818E-6CF7E7A80DAC}" type="pres">
      <dgm:prSet presAssocID="{F55DD51B-D88E-4026-A360-3E430636D451}" presName="vert0" presStyleCnt="0">
        <dgm:presLayoutVars>
          <dgm:dir/>
          <dgm:animOne val="branch"/>
          <dgm:animLvl val="lvl"/>
        </dgm:presLayoutVars>
      </dgm:prSet>
      <dgm:spPr/>
    </dgm:pt>
    <dgm:pt modelId="{D4836632-8044-6246-A488-AC4AE4FF14E2}" type="pres">
      <dgm:prSet presAssocID="{55277E53-9107-4833-836C-3980E5DB026A}" presName="thickLine" presStyleLbl="alignNode1" presStyleIdx="0" presStyleCnt="3"/>
      <dgm:spPr/>
    </dgm:pt>
    <dgm:pt modelId="{82FDC700-E78C-764A-83DA-31459FF1B039}" type="pres">
      <dgm:prSet presAssocID="{55277E53-9107-4833-836C-3980E5DB026A}" presName="horz1" presStyleCnt="0"/>
      <dgm:spPr/>
    </dgm:pt>
    <dgm:pt modelId="{8764655A-575B-0742-8DEB-6A12C95C9220}" type="pres">
      <dgm:prSet presAssocID="{55277E53-9107-4833-836C-3980E5DB026A}" presName="tx1" presStyleLbl="revTx" presStyleIdx="0" presStyleCnt="3"/>
      <dgm:spPr/>
    </dgm:pt>
    <dgm:pt modelId="{1DC28EF9-B0A5-CB4E-A78C-76F4101A4069}" type="pres">
      <dgm:prSet presAssocID="{55277E53-9107-4833-836C-3980E5DB026A}" presName="vert1" presStyleCnt="0"/>
      <dgm:spPr/>
    </dgm:pt>
    <dgm:pt modelId="{7C632931-5D7F-5E4A-A098-2C96D28AE2C0}" type="pres">
      <dgm:prSet presAssocID="{66E086FD-9A87-4AA5-8E0C-FDDD037B3E1D}" presName="thickLine" presStyleLbl="alignNode1" presStyleIdx="1" presStyleCnt="3"/>
      <dgm:spPr/>
    </dgm:pt>
    <dgm:pt modelId="{F53AA606-170B-9743-96CA-850029CFFEED}" type="pres">
      <dgm:prSet presAssocID="{66E086FD-9A87-4AA5-8E0C-FDDD037B3E1D}" presName="horz1" presStyleCnt="0"/>
      <dgm:spPr/>
    </dgm:pt>
    <dgm:pt modelId="{0B05BF12-0551-2E4B-BB87-87C1F145B3DB}" type="pres">
      <dgm:prSet presAssocID="{66E086FD-9A87-4AA5-8E0C-FDDD037B3E1D}" presName="tx1" presStyleLbl="revTx" presStyleIdx="1" presStyleCnt="3"/>
      <dgm:spPr/>
    </dgm:pt>
    <dgm:pt modelId="{729BE6C5-CA04-FF43-8E4B-0CEA1C2C1CD9}" type="pres">
      <dgm:prSet presAssocID="{66E086FD-9A87-4AA5-8E0C-FDDD037B3E1D}" presName="vert1" presStyleCnt="0"/>
      <dgm:spPr/>
    </dgm:pt>
    <dgm:pt modelId="{FBBE6307-B3A8-6F4D-902B-D42D722E8AAA}" type="pres">
      <dgm:prSet presAssocID="{A583FC1C-CEDA-4C95-9A71-7494D429BF49}" presName="thickLine" presStyleLbl="alignNode1" presStyleIdx="2" presStyleCnt="3"/>
      <dgm:spPr/>
    </dgm:pt>
    <dgm:pt modelId="{02C55EB0-43B1-D84F-8BC5-40261FA2B7C4}" type="pres">
      <dgm:prSet presAssocID="{A583FC1C-CEDA-4C95-9A71-7494D429BF49}" presName="horz1" presStyleCnt="0"/>
      <dgm:spPr/>
    </dgm:pt>
    <dgm:pt modelId="{044B3A4D-EE6E-A64A-9431-F1BF9F7618B5}" type="pres">
      <dgm:prSet presAssocID="{A583FC1C-CEDA-4C95-9A71-7494D429BF49}" presName="tx1" presStyleLbl="revTx" presStyleIdx="2" presStyleCnt="3"/>
      <dgm:spPr/>
    </dgm:pt>
    <dgm:pt modelId="{F2D5783D-A178-EE40-AA66-73B04213B178}" type="pres">
      <dgm:prSet presAssocID="{A583FC1C-CEDA-4C95-9A71-7494D429BF49}" presName="vert1" presStyleCnt="0"/>
      <dgm:spPr/>
    </dgm:pt>
  </dgm:ptLst>
  <dgm:cxnLst>
    <dgm:cxn modelId="{BACDB41D-2EF8-5F4D-A70B-DD43FB220080}" type="presOf" srcId="{66E086FD-9A87-4AA5-8E0C-FDDD037B3E1D}" destId="{0B05BF12-0551-2E4B-BB87-87C1F145B3DB}" srcOrd="0" destOrd="0" presId="urn:microsoft.com/office/officeart/2008/layout/LinedList"/>
    <dgm:cxn modelId="{D85EA42B-D784-E140-927A-BF20804202DB}" type="presOf" srcId="{55277E53-9107-4833-836C-3980E5DB026A}" destId="{8764655A-575B-0742-8DEB-6A12C95C9220}" srcOrd="0" destOrd="0" presId="urn:microsoft.com/office/officeart/2008/layout/LinedList"/>
    <dgm:cxn modelId="{52DD344C-F2F2-4C9D-86D0-7F8C02748CD0}" srcId="{F55DD51B-D88E-4026-A360-3E430636D451}" destId="{A583FC1C-CEDA-4C95-9A71-7494D429BF49}" srcOrd="2" destOrd="0" parTransId="{919F0078-E664-46AF-BD5C-7029E17E626F}" sibTransId="{3C1F5B0B-8341-4096-A476-30224A809DFB}"/>
    <dgm:cxn modelId="{FBEEEE91-7729-B547-8B04-E8217FB978CB}" type="presOf" srcId="{A583FC1C-CEDA-4C95-9A71-7494D429BF49}" destId="{044B3A4D-EE6E-A64A-9431-F1BF9F7618B5}" srcOrd="0" destOrd="0" presId="urn:microsoft.com/office/officeart/2008/layout/LinedList"/>
    <dgm:cxn modelId="{AF5EF195-8271-0A43-BB41-7F98B5B5EFCB}" type="presOf" srcId="{F55DD51B-D88E-4026-A360-3E430636D451}" destId="{EF4E4C91-785C-1240-818E-6CF7E7A80DAC}" srcOrd="0" destOrd="0" presId="urn:microsoft.com/office/officeart/2008/layout/LinedList"/>
    <dgm:cxn modelId="{99442096-9F32-41A3-BD6F-722F01AF3F00}" srcId="{F55DD51B-D88E-4026-A360-3E430636D451}" destId="{66E086FD-9A87-4AA5-8E0C-FDDD037B3E1D}" srcOrd="1" destOrd="0" parTransId="{9CE9369F-876F-482B-ABD7-1FBFEFD39031}" sibTransId="{89ABD03B-8878-48E3-9CE4-EB33D9DCA301}"/>
    <dgm:cxn modelId="{9C4285BB-566A-4DE4-98AA-DB17F239D31A}" srcId="{F55DD51B-D88E-4026-A360-3E430636D451}" destId="{55277E53-9107-4833-836C-3980E5DB026A}" srcOrd="0" destOrd="0" parTransId="{59CD12E4-F197-4F9C-9783-2B0C5F73763A}" sibTransId="{992AE495-D734-423E-89B0-E226894FAD76}"/>
    <dgm:cxn modelId="{0912D872-2761-F54C-8194-3506CB3AC5F9}" type="presParOf" srcId="{EF4E4C91-785C-1240-818E-6CF7E7A80DAC}" destId="{D4836632-8044-6246-A488-AC4AE4FF14E2}" srcOrd="0" destOrd="0" presId="urn:microsoft.com/office/officeart/2008/layout/LinedList"/>
    <dgm:cxn modelId="{D73D98CE-9439-754E-B601-DDBD9ED173C4}" type="presParOf" srcId="{EF4E4C91-785C-1240-818E-6CF7E7A80DAC}" destId="{82FDC700-E78C-764A-83DA-31459FF1B039}" srcOrd="1" destOrd="0" presId="urn:microsoft.com/office/officeart/2008/layout/LinedList"/>
    <dgm:cxn modelId="{C9BD88A7-CA78-DB4C-A4E7-1830FC5392BC}" type="presParOf" srcId="{82FDC700-E78C-764A-83DA-31459FF1B039}" destId="{8764655A-575B-0742-8DEB-6A12C95C9220}" srcOrd="0" destOrd="0" presId="urn:microsoft.com/office/officeart/2008/layout/LinedList"/>
    <dgm:cxn modelId="{04073D52-E25D-3C42-8B51-E08A69E3BD9D}" type="presParOf" srcId="{82FDC700-E78C-764A-83DA-31459FF1B039}" destId="{1DC28EF9-B0A5-CB4E-A78C-76F4101A4069}" srcOrd="1" destOrd="0" presId="urn:microsoft.com/office/officeart/2008/layout/LinedList"/>
    <dgm:cxn modelId="{2826E5BE-79E1-C149-B60F-98612B0C0BC5}" type="presParOf" srcId="{EF4E4C91-785C-1240-818E-6CF7E7A80DAC}" destId="{7C632931-5D7F-5E4A-A098-2C96D28AE2C0}" srcOrd="2" destOrd="0" presId="urn:microsoft.com/office/officeart/2008/layout/LinedList"/>
    <dgm:cxn modelId="{E7C9A656-7342-284A-8A98-60E35C9E32A7}" type="presParOf" srcId="{EF4E4C91-785C-1240-818E-6CF7E7A80DAC}" destId="{F53AA606-170B-9743-96CA-850029CFFEED}" srcOrd="3" destOrd="0" presId="urn:microsoft.com/office/officeart/2008/layout/LinedList"/>
    <dgm:cxn modelId="{6F3956A5-B1A6-104D-9977-6ED9D39149BA}" type="presParOf" srcId="{F53AA606-170B-9743-96CA-850029CFFEED}" destId="{0B05BF12-0551-2E4B-BB87-87C1F145B3DB}" srcOrd="0" destOrd="0" presId="urn:microsoft.com/office/officeart/2008/layout/LinedList"/>
    <dgm:cxn modelId="{B55C3EA7-00DA-7549-89F1-F420FD606C1E}" type="presParOf" srcId="{F53AA606-170B-9743-96CA-850029CFFEED}" destId="{729BE6C5-CA04-FF43-8E4B-0CEA1C2C1CD9}" srcOrd="1" destOrd="0" presId="urn:microsoft.com/office/officeart/2008/layout/LinedList"/>
    <dgm:cxn modelId="{B834D45B-A980-6247-9A6A-30B71CF9C90F}" type="presParOf" srcId="{EF4E4C91-785C-1240-818E-6CF7E7A80DAC}" destId="{FBBE6307-B3A8-6F4D-902B-D42D722E8AAA}" srcOrd="4" destOrd="0" presId="urn:microsoft.com/office/officeart/2008/layout/LinedList"/>
    <dgm:cxn modelId="{ACEF416D-8F60-F04E-9C32-0850F281FF5A}" type="presParOf" srcId="{EF4E4C91-785C-1240-818E-6CF7E7A80DAC}" destId="{02C55EB0-43B1-D84F-8BC5-40261FA2B7C4}" srcOrd="5" destOrd="0" presId="urn:microsoft.com/office/officeart/2008/layout/LinedList"/>
    <dgm:cxn modelId="{D8F15080-E1F7-434E-8F8E-A2F5527439AA}" type="presParOf" srcId="{02C55EB0-43B1-D84F-8BC5-40261FA2B7C4}" destId="{044B3A4D-EE6E-A64A-9431-F1BF9F7618B5}" srcOrd="0" destOrd="0" presId="urn:microsoft.com/office/officeart/2008/layout/LinedList"/>
    <dgm:cxn modelId="{CEB660CA-4C9C-0F4A-A037-51A7F6C96D76}" type="presParOf" srcId="{02C55EB0-43B1-D84F-8BC5-40261FA2B7C4}" destId="{F2D5783D-A178-EE40-AA66-73B04213B1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C850DA-C4F3-4C45-AEDF-D91701D9A39A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68F4B68-14B8-431D-9DE7-2B3CB9AC246E}">
      <dgm:prSet/>
      <dgm:spPr/>
      <dgm:t>
        <a:bodyPr/>
        <a:lstStyle/>
        <a:p>
          <a:r>
            <a:rPr lang="en-US"/>
            <a:t>• Metabolism</a:t>
          </a:r>
        </a:p>
      </dgm:t>
    </dgm:pt>
    <dgm:pt modelId="{F5FCB13D-FE49-492A-9313-765E764D3C18}" type="parTrans" cxnId="{04D5D6F7-6165-498B-95F8-D97281828EF8}">
      <dgm:prSet/>
      <dgm:spPr/>
      <dgm:t>
        <a:bodyPr/>
        <a:lstStyle/>
        <a:p>
          <a:endParaRPr lang="en-US"/>
        </a:p>
      </dgm:t>
    </dgm:pt>
    <dgm:pt modelId="{BE6DA33C-C838-4852-8466-09140950BFAF}" type="sibTrans" cxnId="{04D5D6F7-6165-498B-95F8-D97281828EF8}">
      <dgm:prSet/>
      <dgm:spPr/>
      <dgm:t>
        <a:bodyPr/>
        <a:lstStyle/>
        <a:p>
          <a:endParaRPr lang="en-US"/>
        </a:p>
      </dgm:t>
    </dgm:pt>
    <dgm:pt modelId="{9030BBD7-52E2-412A-B982-6557EBC27514}">
      <dgm:prSet/>
      <dgm:spPr/>
      <dgm:t>
        <a:bodyPr/>
        <a:lstStyle/>
        <a:p>
          <a:r>
            <a:rPr lang="en-US"/>
            <a:t>• Growth</a:t>
          </a:r>
        </a:p>
      </dgm:t>
    </dgm:pt>
    <dgm:pt modelId="{A05001E9-96F8-4E71-B9DE-1974DF59971C}" type="parTrans" cxnId="{046DB0EE-D3E6-48B6-8823-BF22C6683657}">
      <dgm:prSet/>
      <dgm:spPr/>
      <dgm:t>
        <a:bodyPr/>
        <a:lstStyle/>
        <a:p>
          <a:endParaRPr lang="en-US"/>
        </a:p>
      </dgm:t>
    </dgm:pt>
    <dgm:pt modelId="{87FF5EA2-5B1D-4391-A215-B03A892EDEE9}" type="sibTrans" cxnId="{046DB0EE-D3E6-48B6-8823-BF22C6683657}">
      <dgm:prSet/>
      <dgm:spPr/>
      <dgm:t>
        <a:bodyPr/>
        <a:lstStyle/>
        <a:p>
          <a:endParaRPr lang="en-US"/>
        </a:p>
      </dgm:t>
    </dgm:pt>
    <dgm:pt modelId="{0A3A8F7A-5AFF-4EB9-B612-9C26A3BDF61E}">
      <dgm:prSet/>
      <dgm:spPr/>
      <dgm:t>
        <a:bodyPr/>
        <a:lstStyle/>
        <a:p>
          <a:r>
            <a:rPr lang="en-US"/>
            <a:t>• Reproduction</a:t>
          </a:r>
        </a:p>
      </dgm:t>
    </dgm:pt>
    <dgm:pt modelId="{9D0C7EAC-FF34-4301-A957-663A60216561}" type="parTrans" cxnId="{53A1C167-4F72-4901-8DBE-AFE7B1310B96}">
      <dgm:prSet/>
      <dgm:spPr/>
      <dgm:t>
        <a:bodyPr/>
        <a:lstStyle/>
        <a:p>
          <a:endParaRPr lang="en-US"/>
        </a:p>
      </dgm:t>
    </dgm:pt>
    <dgm:pt modelId="{5710B2FB-9418-4098-A584-D62C3A041EF9}" type="sibTrans" cxnId="{53A1C167-4F72-4901-8DBE-AFE7B1310B96}">
      <dgm:prSet/>
      <dgm:spPr/>
      <dgm:t>
        <a:bodyPr/>
        <a:lstStyle/>
        <a:p>
          <a:endParaRPr lang="en-US"/>
        </a:p>
      </dgm:t>
    </dgm:pt>
    <dgm:pt modelId="{63296A3F-9C32-4D88-8A0B-6FB95977EF95}">
      <dgm:prSet/>
      <dgm:spPr/>
      <dgm:t>
        <a:bodyPr/>
        <a:lstStyle/>
        <a:p>
          <a:r>
            <a:rPr lang="en-US"/>
            <a:t>• Irritability</a:t>
          </a:r>
        </a:p>
      </dgm:t>
    </dgm:pt>
    <dgm:pt modelId="{FE8F8DF7-BA80-4544-89FF-8DBC49962EBB}" type="parTrans" cxnId="{B0712B72-3410-446B-8F51-3778C226BD94}">
      <dgm:prSet/>
      <dgm:spPr/>
      <dgm:t>
        <a:bodyPr/>
        <a:lstStyle/>
        <a:p>
          <a:endParaRPr lang="en-US"/>
        </a:p>
      </dgm:t>
    </dgm:pt>
    <dgm:pt modelId="{5AFC09D5-772D-45B8-906F-A4EFE8B4481D}" type="sibTrans" cxnId="{B0712B72-3410-446B-8F51-3778C226BD94}">
      <dgm:prSet/>
      <dgm:spPr/>
      <dgm:t>
        <a:bodyPr/>
        <a:lstStyle/>
        <a:p>
          <a:endParaRPr lang="en-US"/>
        </a:p>
      </dgm:t>
    </dgm:pt>
    <dgm:pt modelId="{A9730A64-6779-4C6A-A015-2DA52A6D43E4}">
      <dgm:prSet/>
      <dgm:spPr/>
      <dgm:t>
        <a:bodyPr/>
        <a:lstStyle/>
        <a:p>
          <a:r>
            <a:rPr lang="en-US"/>
            <a:t>• Conductivity</a:t>
          </a:r>
        </a:p>
      </dgm:t>
    </dgm:pt>
    <dgm:pt modelId="{5EADBBA7-AC9E-452E-9F39-CD9ED92A8777}" type="parTrans" cxnId="{60B008E9-7FD1-4B67-AC9C-07AB9A818FFD}">
      <dgm:prSet/>
      <dgm:spPr/>
      <dgm:t>
        <a:bodyPr/>
        <a:lstStyle/>
        <a:p>
          <a:endParaRPr lang="en-US"/>
        </a:p>
      </dgm:t>
    </dgm:pt>
    <dgm:pt modelId="{E4491EE8-DB2A-458A-A007-3283EBD4C348}" type="sibTrans" cxnId="{60B008E9-7FD1-4B67-AC9C-07AB9A818FFD}">
      <dgm:prSet/>
      <dgm:spPr/>
      <dgm:t>
        <a:bodyPr/>
        <a:lstStyle/>
        <a:p>
          <a:endParaRPr lang="en-US"/>
        </a:p>
      </dgm:t>
    </dgm:pt>
    <dgm:pt modelId="{50558667-6FA5-4133-8566-A43A4830B226}">
      <dgm:prSet/>
      <dgm:spPr/>
      <dgm:t>
        <a:bodyPr/>
        <a:lstStyle/>
        <a:p>
          <a:r>
            <a:rPr lang="en-US"/>
            <a:t>• Secretion &amp; Excretion</a:t>
          </a:r>
        </a:p>
      </dgm:t>
    </dgm:pt>
    <dgm:pt modelId="{F5758A4E-70CA-4487-9382-27B46E10D330}" type="parTrans" cxnId="{9C190CB0-6B5B-4EAF-94F2-C59495F72374}">
      <dgm:prSet/>
      <dgm:spPr/>
      <dgm:t>
        <a:bodyPr/>
        <a:lstStyle/>
        <a:p>
          <a:endParaRPr lang="en-US"/>
        </a:p>
      </dgm:t>
    </dgm:pt>
    <dgm:pt modelId="{152940ED-9E22-4F4A-87D8-D317FF63872C}" type="sibTrans" cxnId="{9C190CB0-6B5B-4EAF-94F2-C59495F72374}">
      <dgm:prSet/>
      <dgm:spPr/>
      <dgm:t>
        <a:bodyPr/>
        <a:lstStyle/>
        <a:p>
          <a:endParaRPr lang="en-US"/>
        </a:p>
      </dgm:t>
    </dgm:pt>
    <dgm:pt modelId="{C09D3CEE-A6FE-D548-8B01-52314B974B3A}" type="pres">
      <dgm:prSet presAssocID="{06C850DA-C4F3-4C45-AEDF-D91701D9A39A}" presName="vert0" presStyleCnt="0">
        <dgm:presLayoutVars>
          <dgm:dir/>
          <dgm:animOne val="branch"/>
          <dgm:animLvl val="lvl"/>
        </dgm:presLayoutVars>
      </dgm:prSet>
      <dgm:spPr/>
    </dgm:pt>
    <dgm:pt modelId="{21EF4FB0-DE33-8D42-800F-74352031809B}" type="pres">
      <dgm:prSet presAssocID="{A68F4B68-14B8-431D-9DE7-2B3CB9AC246E}" presName="thickLine" presStyleLbl="alignNode1" presStyleIdx="0" presStyleCnt="6"/>
      <dgm:spPr/>
    </dgm:pt>
    <dgm:pt modelId="{31592B53-60FF-0E41-B24B-A8AB0B95488F}" type="pres">
      <dgm:prSet presAssocID="{A68F4B68-14B8-431D-9DE7-2B3CB9AC246E}" presName="horz1" presStyleCnt="0"/>
      <dgm:spPr/>
    </dgm:pt>
    <dgm:pt modelId="{8254D7E5-E0AB-3D49-9E3F-B86D524D34D2}" type="pres">
      <dgm:prSet presAssocID="{A68F4B68-14B8-431D-9DE7-2B3CB9AC246E}" presName="tx1" presStyleLbl="revTx" presStyleIdx="0" presStyleCnt="6"/>
      <dgm:spPr/>
    </dgm:pt>
    <dgm:pt modelId="{9223287E-7E7C-9A48-974F-23989A40C75D}" type="pres">
      <dgm:prSet presAssocID="{A68F4B68-14B8-431D-9DE7-2B3CB9AC246E}" presName="vert1" presStyleCnt="0"/>
      <dgm:spPr/>
    </dgm:pt>
    <dgm:pt modelId="{487DA65A-1B0F-7845-98A6-BB3577242B01}" type="pres">
      <dgm:prSet presAssocID="{9030BBD7-52E2-412A-B982-6557EBC27514}" presName="thickLine" presStyleLbl="alignNode1" presStyleIdx="1" presStyleCnt="6"/>
      <dgm:spPr/>
    </dgm:pt>
    <dgm:pt modelId="{97E009F1-F4FB-6F43-8E43-32438957927D}" type="pres">
      <dgm:prSet presAssocID="{9030BBD7-52E2-412A-B982-6557EBC27514}" presName="horz1" presStyleCnt="0"/>
      <dgm:spPr/>
    </dgm:pt>
    <dgm:pt modelId="{64030875-F43B-E34A-80D3-28F775A5EEA2}" type="pres">
      <dgm:prSet presAssocID="{9030BBD7-52E2-412A-B982-6557EBC27514}" presName="tx1" presStyleLbl="revTx" presStyleIdx="1" presStyleCnt="6"/>
      <dgm:spPr/>
    </dgm:pt>
    <dgm:pt modelId="{790180FA-A8AB-7441-B9E3-0DDE9A618BF6}" type="pres">
      <dgm:prSet presAssocID="{9030BBD7-52E2-412A-B982-6557EBC27514}" presName="vert1" presStyleCnt="0"/>
      <dgm:spPr/>
    </dgm:pt>
    <dgm:pt modelId="{9983F997-2EC0-3242-8275-2639D6D1B0D6}" type="pres">
      <dgm:prSet presAssocID="{0A3A8F7A-5AFF-4EB9-B612-9C26A3BDF61E}" presName="thickLine" presStyleLbl="alignNode1" presStyleIdx="2" presStyleCnt="6"/>
      <dgm:spPr/>
    </dgm:pt>
    <dgm:pt modelId="{502ED3E7-3ED4-4E41-8F28-01E52142DC43}" type="pres">
      <dgm:prSet presAssocID="{0A3A8F7A-5AFF-4EB9-B612-9C26A3BDF61E}" presName="horz1" presStyleCnt="0"/>
      <dgm:spPr/>
    </dgm:pt>
    <dgm:pt modelId="{7FBFAF76-8B71-E940-9D9C-A503AD415654}" type="pres">
      <dgm:prSet presAssocID="{0A3A8F7A-5AFF-4EB9-B612-9C26A3BDF61E}" presName="tx1" presStyleLbl="revTx" presStyleIdx="2" presStyleCnt="6"/>
      <dgm:spPr/>
    </dgm:pt>
    <dgm:pt modelId="{CC4C52CC-E019-DA4E-A7F3-1A98C872A135}" type="pres">
      <dgm:prSet presAssocID="{0A3A8F7A-5AFF-4EB9-B612-9C26A3BDF61E}" presName="vert1" presStyleCnt="0"/>
      <dgm:spPr/>
    </dgm:pt>
    <dgm:pt modelId="{1DC9CCF0-0F16-E344-961D-7051C43CED6D}" type="pres">
      <dgm:prSet presAssocID="{63296A3F-9C32-4D88-8A0B-6FB95977EF95}" presName="thickLine" presStyleLbl="alignNode1" presStyleIdx="3" presStyleCnt="6"/>
      <dgm:spPr/>
    </dgm:pt>
    <dgm:pt modelId="{356D083A-8CF0-7F48-AF7C-250EEC87A5A8}" type="pres">
      <dgm:prSet presAssocID="{63296A3F-9C32-4D88-8A0B-6FB95977EF95}" presName="horz1" presStyleCnt="0"/>
      <dgm:spPr/>
    </dgm:pt>
    <dgm:pt modelId="{C6B65DED-DE53-D945-B97A-91AD4A12668F}" type="pres">
      <dgm:prSet presAssocID="{63296A3F-9C32-4D88-8A0B-6FB95977EF95}" presName="tx1" presStyleLbl="revTx" presStyleIdx="3" presStyleCnt="6"/>
      <dgm:spPr/>
    </dgm:pt>
    <dgm:pt modelId="{E08DA3BD-AB9C-834F-BA0A-94721D342641}" type="pres">
      <dgm:prSet presAssocID="{63296A3F-9C32-4D88-8A0B-6FB95977EF95}" presName="vert1" presStyleCnt="0"/>
      <dgm:spPr/>
    </dgm:pt>
    <dgm:pt modelId="{6C529558-E017-A648-AD03-DE24DAB73C4F}" type="pres">
      <dgm:prSet presAssocID="{A9730A64-6779-4C6A-A015-2DA52A6D43E4}" presName="thickLine" presStyleLbl="alignNode1" presStyleIdx="4" presStyleCnt="6"/>
      <dgm:spPr/>
    </dgm:pt>
    <dgm:pt modelId="{6ED20170-2CE7-704A-98C6-517EAD4BF512}" type="pres">
      <dgm:prSet presAssocID="{A9730A64-6779-4C6A-A015-2DA52A6D43E4}" presName="horz1" presStyleCnt="0"/>
      <dgm:spPr/>
    </dgm:pt>
    <dgm:pt modelId="{8AE4BC4D-A15D-D540-BE18-EFAE71A7610E}" type="pres">
      <dgm:prSet presAssocID="{A9730A64-6779-4C6A-A015-2DA52A6D43E4}" presName="tx1" presStyleLbl="revTx" presStyleIdx="4" presStyleCnt="6"/>
      <dgm:spPr/>
    </dgm:pt>
    <dgm:pt modelId="{1D22D11D-C92D-BD46-987E-30E22FF0686D}" type="pres">
      <dgm:prSet presAssocID="{A9730A64-6779-4C6A-A015-2DA52A6D43E4}" presName="vert1" presStyleCnt="0"/>
      <dgm:spPr/>
    </dgm:pt>
    <dgm:pt modelId="{6B1BD15F-2F59-774F-B711-4B58AC6A1405}" type="pres">
      <dgm:prSet presAssocID="{50558667-6FA5-4133-8566-A43A4830B226}" presName="thickLine" presStyleLbl="alignNode1" presStyleIdx="5" presStyleCnt="6"/>
      <dgm:spPr/>
    </dgm:pt>
    <dgm:pt modelId="{811CBBD2-08D6-DF4C-BA7F-10BE3A532F8F}" type="pres">
      <dgm:prSet presAssocID="{50558667-6FA5-4133-8566-A43A4830B226}" presName="horz1" presStyleCnt="0"/>
      <dgm:spPr/>
    </dgm:pt>
    <dgm:pt modelId="{AAE24E14-8E00-AE49-AF1E-A8AC56A2A7F5}" type="pres">
      <dgm:prSet presAssocID="{50558667-6FA5-4133-8566-A43A4830B226}" presName="tx1" presStyleLbl="revTx" presStyleIdx="5" presStyleCnt="6"/>
      <dgm:spPr/>
    </dgm:pt>
    <dgm:pt modelId="{75C00E2C-46BB-1E4F-BB7C-9461F4D5D875}" type="pres">
      <dgm:prSet presAssocID="{50558667-6FA5-4133-8566-A43A4830B226}" presName="vert1" presStyleCnt="0"/>
      <dgm:spPr/>
    </dgm:pt>
  </dgm:ptLst>
  <dgm:cxnLst>
    <dgm:cxn modelId="{2734C818-105B-EE4C-9E35-8D27F608FF20}" type="presOf" srcId="{50558667-6FA5-4133-8566-A43A4830B226}" destId="{AAE24E14-8E00-AE49-AF1E-A8AC56A2A7F5}" srcOrd="0" destOrd="0" presId="urn:microsoft.com/office/officeart/2008/layout/LinedList"/>
    <dgm:cxn modelId="{B5E48E32-76DE-9046-8CE8-B18FD4597897}" type="presOf" srcId="{A9730A64-6779-4C6A-A015-2DA52A6D43E4}" destId="{8AE4BC4D-A15D-D540-BE18-EFAE71A7610E}" srcOrd="0" destOrd="0" presId="urn:microsoft.com/office/officeart/2008/layout/LinedList"/>
    <dgm:cxn modelId="{53A1C167-4F72-4901-8DBE-AFE7B1310B96}" srcId="{06C850DA-C4F3-4C45-AEDF-D91701D9A39A}" destId="{0A3A8F7A-5AFF-4EB9-B612-9C26A3BDF61E}" srcOrd="2" destOrd="0" parTransId="{9D0C7EAC-FF34-4301-A957-663A60216561}" sibTransId="{5710B2FB-9418-4098-A584-D62C3A041EF9}"/>
    <dgm:cxn modelId="{B0712B72-3410-446B-8F51-3778C226BD94}" srcId="{06C850DA-C4F3-4C45-AEDF-D91701D9A39A}" destId="{63296A3F-9C32-4D88-8A0B-6FB95977EF95}" srcOrd="3" destOrd="0" parTransId="{FE8F8DF7-BA80-4544-89FF-8DBC49962EBB}" sibTransId="{5AFC09D5-772D-45B8-906F-A4EFE8B4481D}"/>
    <dgm:cxn modelId="{E66A488B-ADBE-7F4A-BEC1-F3800500AA22}" type="presOf" srcId="{63296A3F-9C32-4D88-8A0B-6FB95977EF95}" destId="{C6B65DED-DE53-D945-B97A-91AD4A12668F}" srcOrd="0" destOrd="0" presId="urn:microsoft.com/office/officeart/2008/layout/LinedList"/>
    <dgm:cxn modelId="{2D96BA90-F7ED-9743-B642-B6D705E2C689}" type="presOf" srcId="{A68F4B68-14B8-431D-9DE7-2B3CB9AC246E}" destId="{8254D7E5-E0AB-3D49-9E3F-B86D524D34D2}" srcOrd="0" destOrd="0" presId="urn:microsoft.com/office/officeart/2008/layout/LinedList"/>
    <dgm:cxn modelId="{E89286AD-4E2B-3048-A97C-9F28971FF040}" type="presOf" srcId="{0A3A8F7A-5AFF-4EB9-B612-9C26A3BDF61E}" destId="{7FBFAF76-8B71-E940-9D9C-A503AD415654}" srcOrd="0" destOrd="0" presId="urn:microsoft.com/office/officeart/2008/layout/LinedList"/>
    <dgm:cxn modelId="{9C190CB0-6B5B-4EAF-94F2-C59495F72374}" srcId="{06C850DA-C4F3-4C45-AEDF-D91701D9A39A}" destId="{50558667-6FA5-4133-8566-A43A4830B226}" srcOrd="5" destOrd="0" parTransId="{F5758A4E-70CA-4487-9382-27B46E10D330}" sibTransId="{152940ED-9E22-4F4A-87D8-D317FF63872C}"/>
    <dgm:cxn modelId="{092E8DC2-F9AA-3846-A77A-B630ADF6F28B}" type="presOf" srcId="{9030BBD7-52E2-412A-B982-6557EBC27514}" destId="{64030875-F43B-E34A-80D3-28F775A5EEA2}" srcOrd="0" destOrd="0" presId="urn:microsoft.com/office/officeart/2008/layout/LinedList"/>
    <dgm:cxn modelId="{487E8ED7-E660-AD41-97EE-CB5C9E1B991A}" type="presOf" srcId="{06C850DA-C4F3-4C45-AEDF-D91701D9A39A}" destId="{C09D3CEE-A6FE-D548-8B01-52314B974B3A}" srcOrd="0" destOrd="0" presId="urn:microsoft.com/office/officeart/2008/layout/LinedList"/>
    <dgm:cxn modelId="{60B008E9-7FD1-4B67-AC9C-07AB9A818FFD}" srcId="{06C850DA-C4F3-4C45-AEDF-D91701D9A39A}" destId="{A9730A64-6779-4C6A-A015-2DA52A6D43E4}" srcOrd="4" destOrd="0" parTransId="{5EADBBA7-AC9E-452E-9F39-CD9ED92A8777}" sibTransId="{E4491EE8-DB2A-458A-A007-3283EBD4C348}"/>
    <dgm:cxn modelId="{046DB0EE-D3E6-48B6-8823-BF22C6683657}" srcId="{06C850DA-C4F3-4C45-AEDF-D91701D9A39A}" destId="{9030BBD7-52E2-412A-B982-6557EBC27514}" srcOrd="1" destOrd="0" parTransId="{A05001E9-96F8-4E71-B9DE-1974DF59971C}" sibTransId="{87FF5EA2-5B1D-4391-A215-B03A892EDEE9}"/>
    <dgm:cxn modelId="{04D5D6F7-6165-498B-95F8-D97281828EF8}" srcId="{06C850DA-C4F3-4C45-AEDF-D91701D9A39A}" destId="{A68F4B68-14B8-431D-9DE7-2B3CB9AC246E}" srcOrd="0" destOrd="0" parTransId="{F5FCB13D-FE49-492A-9313-765E764D3C18}" sibTransId="{BE6DA33C-C838-4852-8466-09140950BFAF}"/>
    <dgm:cxn modelId="{97605282-4A75-7F4E-B684-B630C5DFE95A}" type="presParOf" srcId="{C09D3CEE-A6FE-D548-8B01-52314B974B3A}" destId="{21EF4FB0-DE33-8D42-800F-74352031809B}" srcOrd="0" destOrd="0" presId="urn:microsoft.com/office/officeart/2008/layout/LinedList"/>
    <dgm:cxn modelId="{4245067A-0FD8-BD48-B3E6-0E73501D6BAE}" type="presParOf" srcId="{C09D3CEE-A6FE-D548-8B01-52314B974B3A}" destId="{31592B53-60FF-0E41-B24B-A8AB0B95488F}" srcOrd="1" destOrd="0" presId="urn:microsoft.com/office/officeart/2008/layout/LinedList"/>
    <dgm:cxn modelId="{7AAB8A96-45F9-404B-9AFE-6A1F7825DE54}" type="presParOf" srcId="{31592B53-60FF-0E41-B24B-A8AB0B95488F}" destId="{8254D7E5-E0AB-3D49-9E3F-B86D524D34D2}" srcOrd="0" destOrd="0" presId="urn:microsoft.com/office/officeart/2008/layout/LinedList"/>
    <dgm:cxn modelId="{E5C7C20D-C254-EF43-9A94-F19F46816BB6}" type="presParOf" srcId="{31592B53-60FF-0E41-B24B-A8AB0B95488F}" destId="{9223287E-7E7C-9A48-974F-23989A40C75D}" srcOrd="1" destOrd="0" presId="urn:microsoft.com/office/officeart/2008/layout/LinedList"/>
    <dgm:cxn modelId="{3F1E298F-1890-DE4F-81C1-C7C04F02B9B4}" type="presParOf" srcId="{C09D3CEE-A6FE-D548-8B01-52314B974B3A}" destId="{487DA65A-1B0F-7845-98A6-BB3577242B01}" srcOrd="2" destOrd="0" presId="urn:microsoft.com/office/officeart/2008/layout/LinedList"/>
    <dgm:cxn modelId="{00EDBA8B-4C68-F04C-BCAF-DE5629E85B82}" type="presParOf" srcId="{C09D3CEE-A6FE-D548-8B01-52314B974B3A}" destId="{97E009F1-F4FB-6F43-8E43-32438957927D}" srcOrd="3" destOrd="0" presId="urn:microsoft.com/office/officeart/2008/layout/LinedList"/>
    <dgm:cxn modelId="{CF932A37-2233-3A41-993C-CA62A200BD2A}" type="presParOf" srcId="{97E009F1-F4FB-6F43-8E43-32438957927D}" destId="{64030875-F43B-E34A-80D3-28F775A5EEA2}" srcOrd="0" destOrd="0" presId="urn:microsoft.com/office/officeart/2008/layout/LinedList"/>
    <dgm:cxn modelId="{56F139AA-0B08-0C48-828D-0A3777AA4D29}" type="presParOf" srcId="{97E009F1-F4FB-6F43-8E43-32438957927D}" destId="{790180FA-A8AB-7441-B9E3-0DDE9A618BF6}" srcOrd="1" destOrd="0" presId="urn:microsoft.com/office/officeart/2008/layout/LinedList"/>
    <dgm:cxn modelId="{A2BBC457-2FBE-4843-9A39-5009D3D82853}" type="presParOf" srcId="{C09D3CEE-A6FE-D548-8B01-52314B974B3A}" destId="{9983F997-2EC0-3242-8275-2639D6D1B0D6}" srcOrd="4" destOrd="0" presId="urn:microsoft.com/office/officeart/2008/layout/LinedList"/>
    <dgm:cxn modelId="{86544FD3-AE6C-A84B-8D97-7520983AE7CA}" type="presParOf" srcId="{C09D3CEE-A6FE-D548-8B01-52314B974B3A}" destId="{502ED3E7-3ED4-4E41-8F28-01E52142DC43}" srcOrd="5" destOrd="0" presId="urn:microsoft.com/office/officeart/2008/layout/LinedList"/>
    <dgm:cxn modelId="{8E8AB048-EB80-AA41-8164-B09B23DA3316}" type="presParOf" srcId="{502ED3E7-3ED4-4E41-8F28-01E52142DC43}" destId="{7FBFAF76-8B71-E940-9D9C-A503AD415654}" srcOrd="0" destOrd="0" presId="urn:microsoft.com/office/officeart/2008/layout/LinedList"/>
    <dgm:cxn modelId="{465AA955-5578-6448-99C3-083D52D6B4CE}" type="presParOf" srcId="{502ED3E7-3ED4-4E41-8F28-01E52142DC43}" destId="{CC4C52CC-E019-DA4E-A7F3-1A98C872A135}" srcOrd="1" destOrd="0" presId="urn:microsoft.com/office/officeart/2008/layout/LinedList"/>
    <dgm:cxn modelId="{BF3C6EB0-5B6D-934A-ADFE-4CB453220AE9}" type="presParOf" srcId="{C09D3CEE-A6FE-D548-8B01-52314B974B3A}" destId="{1DC9CCF0-0F16-E344-961D-7051C43CED6D}" srcOrd="6" destOrd="0" presId="urn:microsoft.com/office/officeart/2008/layout/LinedList"/>
    <dgm:cxn modelId="{C9B57770-EEBA-014E-BBC7-B0780DC6F8BC}" type="presParOf" srcId="{C09D3CEE-A6FE-D548-8B01-52314B974B3A}" destId="{356D083A-8CF0-7F48-AF7C-250EEC87A5A8}" srcOrd="7" destOrd="0" presId="urn:microsoft.com/office/officeart/2008/layout/LinedList"/>
    <dgm:cxn modelId="{4AFCC482-3E15-E449-82F3-56F0B3FD5441}" type="presParOf" srcId="{356D083A-8CF0-7F48-AF7C-250EEC87A5A8}" destId="{C6B65DED-DE53-D945-B97A-91AD4A12668F}" srcOrd="0" destOrd="0" presId="urn:microsoft.com/office/officeart/2008/layout/LinedList"/>
    <dgm:cxn modelId="{2C7805F0-FA1F-0448-B7CD-4057F877CE48}" type="presParOf" srcId="{356D083A-8CF0-7F48-AF7C-250EEC87A5A8}" destId="{E08DA3BD-AB9C-834F-BA0A-94721D342641}" srcOrd="1" destOrd="0" presId="urn:microsoft.com/office/officeart/2008/layout/LinedList"/>
    <dgm:cxn modelId="{F51D004D-E0CB-F64D-BBFF-E9B8CFCA1928}" type="presParOf" srcId="{C09D3CEE-A6FE-D548-8B01-52314B974B3A}" destId="{6C529558-E017-A648-AD03-DE24DAB73C4F}" srcOrd="8" destOrd="0" presId="urn:microsoft.com/office/officeart/2008/layout/LinedList"/>
    <dgm:cxn modelId="{6AF3237B-F5A8-1F49-9EC7-9C50FAC5678B}" type="presParOf" srcId="{C09D3CEE-A6FE-D548-8B01-52314B974B3A}" destId="{6ED20170-2CE7-704A-98C6-517EAD4BF512}" srcOrd="9" destOrd="0" presId="urn:microsoft.com/office/officeart/2008/layout/LinedList"/>
    <dgm:cxn modelId="{E45D0333-7D5E-9D45-B7E4-A101637F5C56}" type="presParOf" srcId="{6ED20170-2CE7-704A-98C6-517EAD4BF512}" destId="{8AE4BC4D-A15D-D540-BE18-EFAE71A7610E}" srcOrd="0" destOrd="0" presId="urn:microsoft.com/office/officeart/2008/layout/LinedList"/>
    <dgm:cxn modelId="{D26FCC08-E4E8-CD47-8393-AD2551DF4A59}" type="presParOf" srcId="{6ED20170-2CE7-704A-98C6-517EAD4BF512}" destId="{1D22D11D-C92D-BD46-987E-30E22FF0686D}" srcOrd="1" destOrd="0" presId="urn:microsoft.com/office/officeart/2008/layout/LinedList"/>
    <dgm:cxn modelId="{94E4298D-D429-E248-BC50-5F9E60D309E0}" type="presParOf" srcId="{C09D3CEE-A6FE-D548-8B01-52314B974B3A}" destId="{6B1BD15F-2F59-774F-B711-4B58AC6A1405}" srcOrd="10" destOrd="0" presId="urn:microsoft.com/office/officeart/2008/layout/LinedList"/>
    <dgm:cxn modelId="{BE4FA894-C497-9346-A252-C0275CACDBAF}" type="presParOf" srcId="{C09D3CEE-A6FE-D548-8B01-52314B974B3A}" destId="{811CBBD2-08D6-DF4C-BA7F-10BE3A532F8F}" srcOrd="11" destOrd="0" presId="urn:microsoft.com/office/officeart/2008/layout/LinedList"/>
    <dgm:cxn modelId="{C5B70542-F2FB-5F4B-AD31-5CB2611956B4}" type="presParOf" srcId="{811CBBD2-08D6-DF4C-BA7F-10BE3A532F8F}" destId="{AAE24E14-8E00-AE49-AF1E-A8AC56A2A7F5}" srcOrd="0" destOrd="0" presId="urn:microsoft.com/office/officeart/2008/layout/LinedList"/>
    <dgm:cxn modelId="{8576042B-BE2C-7144-A958-593011EA64F2}" type="presParOf" srcId="{811CBBD2-08D6-DF4C-BA7F-10BE3A532F8F}" destId="{75C00E2C-46BB-1E4F-BB7C-9461F4D5D87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36632-8044-6246-A488-AC4AE4FF14E2}">
      <dsp:nvSpPr>
        <dsp:cNvPr id="0" name=""/>
        <dsp:cNvSpPr/>
      </dsp:nvSpPr>
      <dsp:spPr>
        <a:xfrm>
          <a:off x="0" y="2663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64655A-575B-0742-8DEB-6A12C95C9220}">
      <dsp:nvSpPr>
        <dsp:cNvPr id="0" name=""/>
        <dsp:cNvSpPr/>
      </dsp:nvSpPr>
      <dsp:spPr>
        <a:xfrm>
          <a:off x="0" y="2663"/>
          <a:ext cx="5000124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• Basic structural and functional unit of life</a:t>
          </a:r>
        </a:p>
      </dsp:txBody>
      <dsp:txXfrm>
        <a:off x="0" y="2663"/>
        <a:ext cx="5000124" cy="1816197"/>
      </dsp:txXfrm>
    </dsp:sp>
    <dsp:sp modelId="{7C632931-5D7F-5E4A-A098-2C96D28AE2C0}">
      <dsp:nvSpPr>
        <dsp:cNvPr id="0" name=""/>
        <dsp:cNvSpPr/>
      </dsp:nvSpPr>
      <dsp:spPr>
        <a:xfrm>
          <a:off x="0" y="1818861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2340760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05BF12-0551-2E4B-BB87-87C1F145B3DB}">
      <dsp:nvSpPr>
        <dsp:cNvPr id="0" name=""/>
        <dsp:cNvSpPr/>
      </dsp:nvSpPr>
      <dsp:spPr>
        <a:xfrm>
          <a:off x="0" y="1818861"/>
          <a:ext cx="5000124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• ~37 trillion cells in human body</a:t>
          </a:r>
        </a:p>
      </dsp:txBody>
      <dsp:txXfrm>
        <a:off x="0" y="1818861"/>
        <a:ext cx="5000124" cy="1816197"/>
      </dsp:txXfrm>
    </dsp:sp>
    <dsp:sp modelId="{FBBE6307-B3A8-6F4D-902B-D42D722E8AAA}">
      <dsp:nvSpPr>
        <dsp:cNvPr id="0" name=""/>
        <dsp:cNvSpPr/>
      </dsp:nvSpPr>
      <dsp:spPr>
        <a:xfrm>
          <a:off x="0" y="3635058"/>
          <a:ext cx="5000124" cy="0"/>
        </a:xfrm>
        <a:prstGeom prst="line">
          <a:avLst/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4B3A4D-EE6E-A64A-9431-F1BF9F7618B5}">
      <dsp:nvSpPr>
        <dsp:cNvPr id="0" name=""/>
        <dsp:cNvSpPr/>
      </dsp:nvSpPr>
      <dsp:spPr>
        <a:xfrm>
          <a:off x="0" y="3635058"/>
          <a:ext cx="5000124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• All cells arise from pre-existing cells</a:t>
          </a:r>
        </a:p>
      </dsp:txBody>
      <dsp:txXfrm>
        <a:off x="0" y="3635058"/>
        <a:ext cx="5000124" cy="1816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4FB0-DE33-8D42-800F-74352031809B}">
      <dsp:nvSpPr>
        <dsp:cNvPr id="0" name=""/>
        <dsp:cNvSpPr/>
      </dsp:nvSpPr>
      <dsp:spPr>
        <a:xfrm>
          <a:off x="0" y="2663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54D7E5-E0AB-3D49-9E3F-B86D524D34D2}">
      <dsp:nvSpPr>
        <dsp:cNvPr id="0" name=""/>
        <dsp:cNvSpPr/>
      </dsp:nvSpPr>
      <dsp:spPr>
        <a:xfrm>
          <a:off x="0" y="2663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• Metabolism</a:t>
          </a:r>
        </a:p>
      </dsp:txBody>
      <dsp:txXfrm>
        <a:off x="0" y="2663"/>
        <a:ext cx="5000124" cy="908098"/>
      </dsp:txXfrm>
    </dsp:sp>
    <dsp:sp modelId="{487DA65A-1B0F-7845-98A6-BB3577242B01}">
      <dsp:nvSpPr>
        <dsp:cNvPr id="0" name=""/>
        <dsp:cNvSpPr/>
      </dsp:nvSpPr>
      <dsp:spPr>
        <a:xfrm>
          <a:off x="0" y="910762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-1986775"/>
                <a:satOff val="7962"/>
                <a:lumOff val="172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1986775"/>
                <a:satOff val="7962"/>
                <a:lumOff val="172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986775"/>
              <a:satOff val="7962"/>
              <a:lumOff val="17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030875-F43B-E34A-80D3-28F775A5EEA2}">
      <dsp:nvSpPr>
        <dsp:cNvPr id="0" name=""/>
        <dsp:cNvSpPr/>
      </dsp:nvSpPr>
      <dsp:spPr>
        <a:xfrm>
          <a:off x="0" y="910762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• Growth</a:t>
          </a:r>
        </a:p>
      </dsp:txBody>
      <dsp:txXfrm>
        <a:off x="0" y="910762"/>
        <a:ext cx="5000124" cy="908098"/>
      </dsp:txXfrm>
    </dsp:sp>
    <dsp:sp modelId="{9983F997-2EC0-3242-8275-2639D6D1B0D6}">
      <dsp:nvSpPr>
        <dsp:cNvPr id="0" name=""/>
        <dsp:cNvSpPr/>
      </dsp:nvSpPr>
      <dsp:spPr>
        <a:xfrm>
          <a:off x="0" y="1818861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-3973551"/>
                <a:satOff val="15924"/>
                <a:lumOff val="345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973551"/>
                <a:satOff val="15924"/>
                <a:lumOff val="345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973551"/>
              <a:satOff val="15924"/>
              <a:lumOff val="345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BFAF76-8B71-E940-9D9C-A503AD415654}">
      <dsp:nvSpPr>
        <dsp:cNvPr id="0" name=""/>
        <dsp:cNvSpPr/>
      </dsp:nvSpPr>
      <dsp:spPr>
        <a:xfrm>
          <a:off x="0" y="1818861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• Reproduction</a:t>
          </a:r>
        </a:p>
      </dsp:txBody>
      <dsp:txXfrm>
        <a:off x="0" y="1818861"/>
        <a:ext cx="5000124" cy="908098"/>
      </dsp:txXfrm>
    </dsp:sp>
    <dsp:sp modelId="{1DC9CCF0-0F16-E344-961D-7051C43CED6D}">
      <dsp:nvSpPr>
        <dsp:cNvPr id="0" name=""/>
        <dsp:cNvSpPr/>
      </dsp:nvSpPr>
      <dsp:spPr>
        <a:xfrm>
          <a:off x="0" y="2726960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-5960326"/>
                <a:satOff val="23887"/>
                <a:lumOff val="51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5960326"/>
                <a:satOff val="23887"/>
                <a:lumOff val="51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5960326"/>
              <a:satOff val="23887"/>
              <a:lumOff val="5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65DED-DE53-D945-B97A-91AD4A12668F}">
      <dsp:nvSpPr>
        <dsp:cNvPr id="0" name=""/>
        <dsp:cNvSpPr/>
      </dsp:nvSpPr>
      <dsp:spPr>
        <a:xfrm>
          <a:off x="0" y="2726960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• Irritability</a:t>
          </a:r>
        </a:p>
      </dsp:txBody>
      <dsp:txXfrm>
        <a:off x="0" y="2726960"/>
        <a:ext cx="5000124" cy="908098"/>
      </dsp:txXfrm>
    </dsp:sp>
    <dsp:sp modelId="{6C529558-E017-A648-AD03-DE24DAB73C4F}">
      <dsp:nvSpPr>
        <dsp:cNvPr id="0" name=""/>
        <dsp:cNvSpPr/>
      </dsp:nvSpPr>
      <dsp:spPr>
        <a:xfrm>
          <a:off x="0" y="3635058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-7947101"/>
                <a:satOff val="31849"/>
                <a:lumOff val="690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7947101"/>
                <a:satOff val="31849"/>
                <a:lumOff val="690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7947101"/>
              <a:satOff val="31849"/>
              <a:lumOff val="690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E4BC4D-A15D-D540-BE18-EFAE71A7610E}">
      <dsp:nvSpPr>
        <dsp:cNvPr id="0" name=""/>
        <dsp:cNvSpPr/>
      </dsp:nvSpPr>
      <dsp:spPr>
        <a:xfrm>
          <a:off x="0" y="3635058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• Conductivity</a:t>
          </a:r>
        </a:p>
      </dsp:txBody>
      <dsp:txXfrm>
        <a:off x="0" y="3635058"/>
        <a:ext cx="5000124" cy="908098"/>
      </dsp:txXfrm>
    </dsp:sp>
    <dsp:sp modelId="{6B1BD15F-2F59-774F-B711-4B58AC6A1405}">
      <dsp:nvSpPr>
        <dsp:cNvPr id="0" name=""/>
        <dsp:cNvSpPr/>
      </dsp:nvSpPr>
      <dsp:spPr>
        <a:xfrm>
          <a:off x="0" y="4543157"/>
          <a:ext cx="5000124" cy="0"/>
        </a:xfrm>
        <a:prstGeom prst="lin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E24E14-8E00-AE49-AF1E-A8AC56A2A7F5}">
      <dsp:nvSpPr>
        <dsp:cNvPr id="0" name=""/>
        <dsp:cNvSpPr/>
      </dsp:nvSpPr>
      <dsp:spPr>
        <a:xfrm>
          <a:off x="0" y="4543157"/>
          <a:ext cx="5000124" cy="908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• Secretion &amp; Excretion</a:t>
          </a:r>
        </a:p>
      </dsp:txBody>
      <dsp:txXfrm>
        <a:off x="0" y="4543157"/>
        <a:ext cx="5000124" cy="908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uron system in 3D rendering">
            <a:extLst>
              <a:ext uri="{FF2B5EF4-FFF2-40B4-BE49-F238E27FC236}">
                <a16:creationId xmlns:a16="http://schemas.microsoft.com/office/drawing/2014/main" id="{976EDB10-660D-7E23-48AD-4EEBE76D84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9667" r="-1" b="-1"/>
          <a:stretch>
            <a:fillRect/>
          </a:stretch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19465" y="-2819458"/>
            <a:ext cx="3512260" cy="9151192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137434"/>
            <a:ext cx="5850495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3500">
                <a:solidFill>
                  <a:srgbClr val="FFFFFF"/>
                </a:solidFill>
              </a:rPr>
              <a:t>The Cell: Structure, Functions &amp; Organelles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55769" y="1075816"/>
            <a:ext cx="2425271" cy="9151191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4293441"/>
            <a:ext cx="4721499" cy="1588514"/>
          </a:xfrm>
        </p:spPr>
        <p:txBody>
          <a:bodyPr anchor="b">
            <a:normAutofit/>
          </a:bodyPr>
          <a:lstStyle/>
          <a:p>
            <a:pPr algn="l"/>
            <a:r>
              <a:rPr lang="en-US" sz="1600">
                <a:solidFill>
                  <a:srgbClr val="FFFFFF"/>
                </a:solidFill>
              </a:rPr>
              <a:t>Dr. Bushra Zulfiqar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432C-9808-2CED-40AB-15617F9D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Irritability (Responsiveness)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4F2A2-4F4B-62A7-08DA-1F79FD24C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Ability of cell to respond to stimuli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Stimuli may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Chemical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Electrical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Mechanical</a:t>
            </a:r>
          </a:p>
          <a:p>
            <a:r>
              <a:rPr lang="en-US" dirty="0"/>
              <a:t>📌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Neuron responds to electrical stimulus</a:t>
            </a:r>
            <a:br>
              <a:rPr lang="en-US" dirty="0"/>
            </a:br>
            <a:r>
              <a:rPr lang="en-US" dirty="0"/>
              <a:t>Muscle responds to acetylcholine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4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0A870-3407-B753-F9D5-D950186E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Conductivity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D8E0-5C67-7FF1-1A43-3B1699B6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Transmission of impulses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Highly developed in: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Nerve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Muscle cells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4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1F26-3739-AA28-E4BF-56B3F8729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Secretion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8533-61BB-4FDC-4E2B-E22FE74A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Synthesis and release of substances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Hormones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Enzymes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Neurotransmitters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Requires </a:t>
            </a:r>
            <a:r>
              <a:rPr lang="en-US" b="1" dirty="0"/>
              <a:t>RER → Golgi → vesicles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2298-0C19-244F-C406-1E483FCA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Excretion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E941-6A7C-6DD4-4927-B3B2A88CA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Removal of waste products: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Reactive oxygen species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0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Basic Cell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Cell membrane</a:t>
            </a:r>
          </a:p>
          <a:p>
            <a:r>
              <a:t>• Cytoplasm</a:t>
            </a:r>
          </a:p>
          <a:p>
            <a:r>
              <a:t>• Nucleus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1A91-A317-91BA-DB43-225C52BF0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1.CELL MEMBRANE (PLASMA MEMBRANE):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8675D7-98DF-B034-7171-9D1F9F6695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40" y="1600200"/>
            <a:ext cx="838397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008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EFEA-DD26-688C-5AB7-6CF650C5F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CFBA08-E6D1-D8E9-C1CB-1F7A892681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16" y="653143"/>
            <a:ext cx="8229600" cy="57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172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D52E-54FA-C022-CB49-761D199F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6950D9-8A2F-20C5-70BC-69D7A534BB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90006"/>
            <a:ext cx="8229599" cy="61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5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D2E81-71B9-9249-CC27-8CA1CC538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79" y="332509"/>
            <a:ext cx="8532421" cy="579365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Thickness: </a:t>
            </a:r>
            <a:r>
              <a:rPr lang="en-US" b="1" dirty="0"/>
              <a:t>7–10 nm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Components: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Phospholipid bilayer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Proteins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Carbohydrates</a:t>
            </a:r>
          </a:p>
          <a:p>
            <a:r>
              <a:rPr lang="en-US" b="1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Selective permeability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Cell recognition (antigens)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Signal reception (receptors)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Transport of ions &amp; molecules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4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7846-12A4-6394-2C6C-CB6DCED0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CYTOPLASM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FBFE7-AD36-B253-8DC9-007A811C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84" y="973778"/>
            <a:ext cx="8342416" cy="515238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Semi-fluid intracellular matrix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Contains: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Cytosol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Organelles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Cytoskeleton</a:t>
            </a:r>
          </a:p>
          <a:p>
            <a:r>
              <a:rPr lang="en-US" b="1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Site of metabolic reactions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Intracellular transport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Maintains cell shape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6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200" b="1">
                <a:solidFill>
                  <a:srgbClr val="FFFFFF"/>
                </a:solidFill>
              </a:rPr>
              <a:t>Introduction to Cell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5776BB-5F5D-B75B-8BE4-C008454B0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949233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418A-A9BA-EC99-D04E-BFB437EC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NUCLEUS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BFD0FC-CE27-88C7-2822-95E766CC69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95" y="1600200"/>
            <a:ext cx="7517079" cy="483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820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6332-DB86-BC37-10F6-6050FCBC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E8CD1B8-D989-638D-DCAE-0EAE73B364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255"/>
            <a:ext cx="8069283" cy="641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575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A3CBB-1D58-0F41-4B2F-71C0CC31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F8F8072-48CC-955F-39E3-F6DCD7A82D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22" y="274638"/>
            <a:ext cx="7493330" cy="58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3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9C2B-E0EA-F456-668D-59B9BA215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451263"/>
            <a:ext cx="8401792" cy="61261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Double membrane nuclear envelope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Nuclear pores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Chromatin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Nucleolus</a:t>
            </a:r>
          </a:p>
          <a:p>
            <a:r>
              <a:rPr lang="en-US" b="1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Genetic control of cell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DNA replication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RNA transcription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Cell division regulation</a:t>
            </a:r>
          </a:p>
          <a:p>
            <a:r>
              <a:rPr lang="en-US" dirty="0"/>
              <a:t>📌 </a:t>
            </a:r>
            <a:r>
              <a:rPr lang="en-US" i="1" dirty="0"/>
              <a:t>Chromatin types: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Euchromatin</a:t>
            </a:r>
            <a:r>
              <a:rPr lang="en-US" dirty="0"/>
              <a:t> → active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Heterochromatin</a:t>
            </a:r>
            <a:r>
              <a:rPr lang="en-US" dirty="0"/>
              <a:t> → inactive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14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B49E-3029-01D9-6CDA-E213BC10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MITOCHONDRIA</a:t>
            </a:r>
          </a:p>
        </p:txBody>
      </p:sp>
      <p:pic>
        <p:nvPicPr>
          <p:cNvPr id="7180" name="Picture 12">
            <a:extLst>
              <a:ext uri="{FF2B5EF4-FFF2-40B4-BE49-F238E27FC236}">
                <a16:creationId xmlns:a16="http://schemas.microsoft.com/office/drawing/2014/main" id="{1B489F09-D715-534B-DF79-AF8418559F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8" y="1258784"/>
            <a:ext cx="7659584" cy="511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626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651F-7FF8-E2F4-3C81-51C56CA7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EE9CC0-8125-3953-B516-EF0BBF804B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36" y="427512"/>
            <a:ext cx="8229599" cy="602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75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9ADE-A9BF-85BE-90C2-05B01BE4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725180B-8B8F-F4CE-C36B-2D052ED2FF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638"/>
            <a:ext cx="8342416" cy="61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031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2223B-505D-57B7-10D5-BECC19898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06" y="771896"/>
            <a:ext cx="8449294" cy="535426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Outer membrane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Inner membrane → cristae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Matrix with enzymes &amp; </a:t>
            </a:r>
            <a:r>
              <a:rPr lang="en-US" dirty="0" err="1"/>
              <a:t>mtDNA</a:t>
            </a:r>
            <a:endParaRPr lang="en-US" dirty="0"/>
          </a:p>
          <a:p>
            <a:r>
              <a:rPr lang="en-US" b="1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ATP production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Apoptosis regulation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Heat production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Calcium storage</a:t>
            </a:r>
          </a:p>
          <a:p>
            <a:r>
              <a:rPr lang="en-US" dirty="0"/>
              <a:t>📌 </a:t>
            </a:r>
            <a:r>
              <a:rPr lang="en-US" i="1" dirty="0"/>
              <a:t>Exam pearl:</a:t>
            </a:r>
            <a:br>
              <a:rPr lang="en-US" dirty="0"/>
            </a:br>
            <a:r>
              <a:rPr lang="en-US" b="1" dirty="0"/>
              <a:t>Cells with high energy demand have more mitochondria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35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3AD7-D7BA-1EB8-EAC6-EF05FB3A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ENDOPLASMIC RETICULUM (ER)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D0C2F902-71B2-B942-1957-788B1B5E3D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2" y="1315732"/>
            <a:ext cx="8436496" cy="472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306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0BD9C-221A-AAF9-E96E-68A772244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190006"/>
            <a:ext cx="8437418" cy="5936158"/>
          </a:xfrm>
        </p:spPr>
        <p:txBody>
          <a:bodyPr>
            <a:normAutofit/>
          </a:bodyPr>
          <a:lstStyle/>
          <a:p>
            <a:r>
              <a:rPr lang="en-US" b="1" dirty="0"/>
              <a:t>Rough ER (RER)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Ribosome attached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Protein synthesis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Antibody formation</a:t>
            </a:r>
          </a:p>
          <a:p>
            <a:r>
              <a:rPr lang="en-US" b="1" dirty="0"/>
              <a:t>🔹 Smooth ER (SER)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Lipid &amp; steroid synthesis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Detoxification (liver)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Calcium storage (muscle)</a:t>
            </a:r>
          </a:p>
          <a:p>
            <a:r>
              <a:rPr lang="en-US" dirty="0"/>
              <a:t>📌 </a:t>
            </a:r>
            <a:r>
              <a:rPr lang="en-US" i="1" dirty="0"/>
              <a:t>Clinical:</a:t>
            </a:r>
            <a:br>
              <a:rPr lang="en-US" dirty="0"/>
            </a:br>
            <a:r>
              <a:rPr lang="en-US" dirty="0"/>
              <a:t>SER hypertrophy in chronic drug users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4279-8029-42E0-C044-C7D0D317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75C7A8D-9756-F353-C11A-307BF518F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49" y="427513"/>
            <a:ext cx="7910433" cy="61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30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87F2-6C30-3454-DE62-62766162F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GOLGI APPARATUS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D6627A7-26D8-33B8-F89A-BE2F5DCB5B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9" y="1600200"/>
            <a:ext cx="767146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167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7AFC-E69F-E8A8-5336-53762D833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DCBCCAF-C3D5-B4D0-1CAE-EBC3677AF7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0" y="274638"/>
            <a:ext cx="8668986" cy="58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5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4426-D7CB-71A0-EB47-11D682880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36" y="332510"/>
            <a:ext cx="8271164" cy="5793654"/>
          </a:xfrm>
        </p:spPr>
        <p:txBody>
          <a:bodyPr>
            <a:normAutofit/>
          </a:bodyPr>
          <a:lstStyle/>
          <a:p>
            <a:r>
              <a:rPr lang="en-US" b="1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Protein modification (glycosylation)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Packaging &amp; sorting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Lysosome 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Secretion</a:t>
            </a:r>
          </a:p>
          <a:p>
            <a:r>
              <a:rPr lang="en-US" dirty="0"/>
              <a:t>📌 Faces: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Cis</a:t>
            </a:r>
            <a:r>
              <a:rPr lang="en-US" dirty="0"/>
              <a:t> → receiving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Trans</a:t>
            </a:r>
            <a:r>
              <a:rPr lang="en-US" dirty="0"/>
              <a:t> → shipping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59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1F3D-8B55-5BCB-AD49-4A30EA1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E394C13F-DB0C-F82C-0A61-871231334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" y="130628"/>
            <a:ext cx="8383979" cy="645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46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FBEA4-6289-C13A-0959-5092BD0C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LYSOSOMES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8BD2A58-6F5B-DEBB-E691-78D6112C2D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82536"/>
            <a:ext cx="8116784" cy="484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132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4CEF-20D7-D0C6-946A-57DA6384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251F107-2DB9-7CD7-B5B0-5C45169FD7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006"/>
            <a:ext cx="8342416" cy="606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820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17EEF-F677-0BF7-B7D6-7648CD85E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84" y="320634"/>
            <a:ext cx="8342416" cy="5805529"/>
          </a:xfrm>
        </p:spPr>
        <p:txBody>
          <a:bodyPr/>
          <a:lstStyle/>
          <a:p>
            <a:r>
              <a:rPr lang="en-US" b="1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Intracellular digestion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Autophagy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Autolysis</a:t>
            </a:r>
          </a:p>
          <a:p>
            <a:r>
              <a:rPr lang="en-US" dirty="0"/>
              <a:t>📌 </a:t>
            </a:r>
            <a:r>
              <a:rPr lang="en-US" i="1" dirty="0"/>
              <a:t>Exam line:</a:t>
            </a:r>
            <a:br>
              <a:rPr lang="en-US" dirty="0"/>
            </a:br>
            <a:r>
              <a:rPr lang="en-US" b="1" dirty="0"/>
              <a:t>“Lysosomes are suicide bags of the cell.”</a:t>
            </a:r>
            <a:endParaRPr lang="en-US" dirty="0"/>
          </a:p>
          <a:p>
            <a:r>
              <a:rPr lang="en-US" dirty="0"/>
              <a:t>📌 </a:t>
            </a:r>
            <a:r>
              <a:rPr lang="en-US" i="1" dirty="0"/>
              <a:t>Clinical:</a:t>
            </a:r>
            <a:br>
              <a:rPr lang="en-US" dirty="0"/>
            </a:br>
            <a:r>
              <a:rPr lang="en-US" dirty="0"/>
              <a:t>Lysosomal storage diseases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3707-7CF1-6A56-E2A1-AD1C4F0B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PEROXISOMES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73BFB-A6B5-32C4-C34D-74FAB4F7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Detoxification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Breakdown of H₂O₂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Fatty acid oxidation</a:t>
            </a:r>
          </a:p>
          <a:p>
            <a:r>
              <a:rPr lang="en-US" dirty="0"/>
              <a:t>📌 </a:t>
            </a:r>
            <a:r>
              <a:rPr lang="en-US" i="1" dirty="0"/>
              <a:t>Enzyme:</a:t>
            </a:r>
            <a:r>
              <a:rPr lang="en-US" dirty="0"/>
              <a:t> Catalase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20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08FC-8057-CF46-E32C-6E400E2D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RIBOSOMES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4A225-9ADD-E580-2C7F-6C0D1A93D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Protein synthesis</a:t>
            </a:r>
          </a:p>
          <a:p>
            <a:r>
              <a:rPr lang="en-US" dirty="0"/>
              <a:t>📌 Types: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 ribosomes → intracellular proteins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Bound ribosomes → secretory proteins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99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A96A5-F6C4-3F5B-7ACF-2EEC29EC0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688770"/>
            <a:ext cx="8294914" cy="543739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They consist of two subunits: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Larger 60s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Smaller 40s</a:t>
            </a:r>
          </a:p>
          <a:p>
            <a:r>
              <a:rPr lang="en-US" sz="3200" dirty="0"/>
              <a:t>It has 3 sites for </a:t>
            </a:r>
            <a:r>
              <a:rPr lang="en-US" sz="3200" dirty="0" err="1"/>
              <a:t>mrna</a:t>
            </a:r>
            <a:r>
              <a:rPr lang="en-US" sz="3200" dirty="0"/>
              <a:t> translation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E exit site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P peptidyl site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A aminoacyl site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4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03D0-7EDF-C18E-45DE-1CE15D32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What is an example of a single and double membrane bound cell organelles? -  Quora">
            <a:extLst>
              <a:ext uri="{FF2B5EF4-FFF2-40B4-BE49-F238E27FC236}">
                <a16:creationId xmlns:a16="http://schemas.microsoft.com/office/drawing/2014/main" id="{5A97FCA8-F5F2-EA40-500E-6DFA985DAD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80" y="118754"/>
            <a:ext cx="8818440" cy="646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778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EAC7-4300-BCB2-9DB9-5BEA4D99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72A9E76-6162-7FF2-692F-930AC8ACE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633" y="1600200"/>
            <a:ext cx="721273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77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BD2A-5421-4AEC-6CB8-EC48195C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CENTROSOME &amp; CENTRIOLES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256F07C-2565-A6BF-4D6B-1E2C496E31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45" y="1417638"/>
            <a:ext cx="7718961" cy="470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241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8E77-FF63-5C1A-7700-D11073F3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4447847-02BE-23DE-A63C-2CC94C7794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274638"/>
            <a:ext cx="8033657" cy="618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719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FB9B-1D72-AB63-A367-DA29D9CC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6981-228A-D9E3-6468-AFFB766CD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Spindle 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Cell division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61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BFD8-430A-E14D-BEC8-FEE0CBC1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9C5E958-5CCA-5066-E8BC-E3FF143E4B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7" y="241980"/>
            <a:ext cx="8331203" cy="60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434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>
            <a:extLst>
              <a:ext uri="{FF2B5EF4-FFF2-40B4-BE49-F238E27FC236}">
                <a16:creationId xmlns:a16="http://schemas.microsoft.com/office/drawing/2014/main" id="{06DF7EE1-C632-5CC5-C5D0-6F823B7D0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38" y="0"/>
            <a:ext cx="85568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570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BEC6-126F-C54A-9941-E2C7C155E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Cytoskeleton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9C4C-595F-E6D2-E9BE-A41653BD9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080656"/>
            <a:ext cx="8401792" cy="504550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network of </a:t>
            </a:r>
            <a:r>
              <a:rPr lang="en-US" b="1" dirty="0"/>
              <a:t>protein filaments</a:t>
            </a:r>
            <a:r>
              <a:rPr lang="en-US" dirty="0"/>
              <a:t> present in the cytoplasm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Maintains </a:t>
            </a:r>
            <a:r>
              <a:rPr lang="en-US" b="1" dirty="0"/>
              <a:t>cell shape, organization, and movement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</a:t>
            </a:r>
            <a:r>
              <a:rPr lang="en-US" b="1" dirty="0"/>
              <a:t>structural support</a:t>
            </a:r>
            <a:r>
              <a:rPr lang="en-US" dirty="0"/>
              <a:t> to the cell</a:t>
            </a:r>
          </a:p>
          <a:p>
            <a:r>
              <a:rPr lang="en-US" b="1" dirty="0"/>
              <a:t>Main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Maintains cell shape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Anchors organelles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Enables intracellular transport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Essential for cell division and motility</a:t>
            </a:r>
          </a:p>
          <a:p>
            <a:r>
              <a:rPr lang="en-US" b="1" dirty="0"/>
              <a:t>Major Components</a:t>
            </a:r>
          </a:p>
          <a:p>
            <a:pPr>
              <a:buFont typeface="+mj-lt"/>
              <a:buAutoNum type="arabicPeriod"/>
            </a:pPr>
            <a:r>
              <a:rPr lang="en-US" dirty="0"/>
              <a:t>Microfilaments</a:t>
            </a:r>
          </a:p>
          <a:p>
            <a:pPr>
              <a:buFont typeface="+mj-lt"/>
              <a:buAutoNum type="arabicPeriod"/>
            </a:pPr>
            <a:r>
              <a:rPr lang="en-US" dirty="0"/>
              <a:t>Intermediate filaments</a:t>
            </a:r>
          </a:p>
          <a:p>
            <a:pPr>
              <a:buFont typeface="+mj-lt"/>
              <a:buAutoNum type="arabicPeriod"/>
            </a:pPr>
            <a:r>
              <a:rPr lang="en-US" dirty="0"/>
              <a:t>Microtubules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52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C8E2-79E9-E816-FD3F-A0548FA4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BFB26D9-1936-27D7-DD05-6F65A4821D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25" y="274638"/>
            <a:ext cx="7623958" cy="58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09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F948-5BA6-B77F-EA4A-60C2DD85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Microfilaments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C0653-751D-18FC-31DB-3396B3A95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Protein: </a:t>
            </a:r>
            <a:r>
              <a:rPr lang="en-US" b="1" dirty="0"/>
              <a:t>Actin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Thinnest filaments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Located beneath cell membrane</a:t>
            </a:r>
          </a:p>
          <a:p>
            <a:r>
              <a:rPr lang="en-US" b="1" dirty="0"/>
              <a:t>Functions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Cell shape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Muscle contraction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Cell motility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82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23D9-7440-1FC0-5EFD-B1836289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Intermediate Filaments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879E5-59AE-5356-EA57-4076D2684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Proteins: </a:t>
            </a:r>
            <a:r>
              <a:rPr lang="en-US" b="1" dirty="0"/>
              <a:t>Keratin, vimentin, </a:t>
            </a:r>
            <a:r>
              <a:rPr lang="en-US" b="1" dirty="0" err="1"/>
              <a:t>desmin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Strong &amp; stable</a:t>
            </a:r>
          </a:p>
          <a:p>
            <a:r>
              <a:rPr lang="en-US" b="1" dirty="0"/>
              <a:t>Functions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tensile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Resist mechanical stress</a:t>
            </a:r>
          </a:p>
          <a:p>
            <a:r>
              <a:rPr lang="en-US" dirty="0"/>
              <a:t>📌 </a:t>
            </a:r>
            <a:r>
              <a:rPr lang="en-US" i="1" dirty="0"/>
              <a:t>Clinical:</a:t>
            </a:r>
            <a:r>
              <a:rPr lang="en-US" dirty="0"/>
              <a:t> Defects → fragile cells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355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F832-7094-8016-7619-74093866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Cytoplasm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075E-30F3-A528-439D-BB3767DF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It acts as the store of important chemicals. It is a physical basis of all metabolic activities. It keeps the cell fully expanded and provides turgidity.</a:t>
            </a:r>
          </a:p>
          <a:p>
            <a:pPr marL="0" indent="0">
              <a:buNone/>
            </a:pPr>
            <a:r>
              <a:rPr lang="en-US" sz="3200" dirty="0"/>
              <a:t>All the cell organelles resides in cytoplasm.</a:t>
            </a:r>
          </a:p>
          <a:p>
            <a:pPr marL="0" indent="0">
              <a:buNone/>
            </a:pPr>
            <a:r>
              <a:rPr lang="en-US" b="1" dirty="0"/>
              <a:t>Organelle: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An organelle is a membrane bound structure that carries out specific activities for the cell</a:t>
            </a:r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49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9E4A-E31D-2468-DF49-F2C0A6CA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Microtubules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9831A-2FBC-02B0-7C23-FB0DC8472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Protein: </a:t>
            </a:r>
            <a:r>
              <a:rPr lang="en-US" b="1" dirty="0"/>
              <a:t>Tubulin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Largest filaments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Form spindle fibers, cilia, flagella</a:t>
            </a:r>
          </a:p>
          <a:p>
            <a:r>
              <a:rPr lang="en-US" b="1" dirty="0"/>
              <a:t>Functions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Chromosome movement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Vesicle transport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Cell division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91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162-C40B-9E28-4B8F-3DC18577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83FD-5F65-0CCD-8C53-749BD97F0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Actin → movement</a:t>
            </a:r>
            <a:endParaRPr lang="en-US" dirty="0"/>
          </a:p>
          <a:p>
            <a:r>
              <a:rPr lang="en-US" b="1" dirty="0"/>
              <a:t>Keratin → strength</a:t>
            </a:r>
            <a:endParaRPr lang="en-US" dirty="0"/>
          </a:p>
          <a:p>
            <a:r>
              <a:rPr lang="en-US" b="1" dirty="0"/>
              <a:t>Tubulin → division &amp; transport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30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B97B7-F752-4019-5F70-5C54978E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SPECIALIZED CELL STRUCTURES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E0D27-8791-B798-7119-053B9D75B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6904"/>
            <a:ext cx="8229600" cy="506925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Microvilli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 surface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Intestine</a:t>
            </a:r>
          </a:p>
          <a:p>
            <a:r>
              <a:rPr lang="en-US" b="1" dirty="0"/>
              <a:t>Cilia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Movement of mucus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Respiratory tract</a:t>
            </a:r>
          </a:p>
          <a:p>
            <a:r>
              <a:rPr lang="en-US" b="1" dirty="0"/>
              <a:t>Flagella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Sperm motility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37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Best Choice Questions (BCQs)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Powerhouse of cell? → Mitochondria</a:t>
            </a:r>
          </a:p>
          <a:p>
            <a:r>
              <a:t>2. Organelle for protein modification? → Golgi apparatus</a:t>
            </a:r>
          </a:p>
          <a:p>
            <a:r>
              <a:t>3. Calcium storage in muscle? → SER</a:t>
            </a:r>
          </a:p>
          <a:p>
            <a:r>
              <a:t>4. Site of oxidative phosphorylation? → Inner mitochondrial membrane</a:t>
            </a:r>
          </a:p>
          <a:p>
            <a:r>
              <a:t>5. Suicide bags of cell? → Lysosomes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 b="1">
                <a:solidFill>
                  <a:srgbClr val="FFFFFF"/>
                </a:solidFill>
              </a:rPr>
              <a:t>Functions of Cell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F8502F-394B-AB9F-748D-7E6561A37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625967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A090-5157-BB3C-8171-980078C2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Metabolism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E4800-BB32-95FA-773B-75F88D81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Sum of all chemical reactions in the cell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Divided into: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Anabolism</a:t>
            </a:r>
            <a:r>
              <a:rPr lang="en-US" dirty="0"/>
              <a:t> → synthesis of proteins, lipids, nucleic acids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Catabolism</a:t>
            </a:r>
            <a:r>
              <a:rPr lang="en-US" dirty="0"/>
              <a:t> → breakdown of substances to release energy</a:t>
            </a:r>
          </a:p>
          <a:p>
            <a:r>
              <a:rPr lang="en-US" dirty="0"/>
              <a:t>📌 </a:t>
            </a:r>
            <a:r>
              <a:rPr lang="en-US" i="1" dirty="0"/>
              <a:t>Example:</a:t>
            </a:r>
            <a:br>
              <a:rPr lang="en-US" dirty="0"/>
            </a:br>
            <a:r>
              <a:rPr lang="en-US" dirty="0"/>
              <a:t>Glucose → ATP via glycolysis &amp; oxidative phosphorylation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9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71B0-5895-5C68-6243-1F653204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Growth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965B-17D1-281B-42B2-B5A02EBE3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 in cell size due to increased synthesis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Proteins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Cytoplasmic organelles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Requires adequate nutrition &amp; oxygen</a:t>
            </a:r>
          </a:p>
          <a:p>
            <a:r>
              <a:rPr lang="en-US" dirty="0"/>
              <a:t>📌 </a:t>
            </a:r>
            <a:r>
              <a:rPr lang="en-US" i="1" dirty="0"/>
              <a:t>Clinical note:</a:t>
            </a:r>
            <a:br>
              <a:rPr lang="en-US" dirty="0"/>
            </a:br>
            <a:r>
              <a:rPr lang="en-US" dirty="0"/>
              <a:t>Growth failure occurs in chronic malnutrition and hypoxia.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4C8F-6756-73FB-FA0D-703AB4C5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Reproduction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0E543-481C-9710-DB4F-10264691E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Formation of new cells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Mitosis</a:t>
            </a:r>
            <a:r>
              <a:rPr lang="en-US" dirty="0"/>
              <a:t> → somatic cells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Meiosis</a:t>
            </a:r>
            <a:r>
              <a:rPr lang="en-US" dirty="0"/>
              <a:t> → germ cells (sperms &amp; ova)</a:t>
            </a:r>
          </a:p>
          <a:p>
            <a:r>
              <a:rPr lang="en-US" dirty="0"/>
              <a:t>📌 Controlled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Cell cycle regulators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DNA integrity checkpoint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42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790</Words>
  <Application>Microsoft Office PowerPoint</Application>
  <PresentationFormat>On-screen Show (4:3)</PresentationFormat>
  <Paragraphs>217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The Cell: Structure, Functions &amp; Organelles</vt:lpstr>
      <vt:lpstr>Introduction to Cell</vt:lpstr>
      <vt:lpstr>PowerPoint Presentation</vt:lpstr>
      <vt:lpstr>PowerPoint Presentation</vt:lpstr>
      <vt:lpstr>Cytoplasm</vt:lpstr>
      <vt:lpstr>Functions of Cell</vt:lpstr>
      <vt:lpstr>Metabolism </vt:lpstr>
      <vt:lpstr>Growth </vt:lpstr>
      <vt:lpstr>Reproduction </vt:lpstr>
      <vt:lpstr>Irritability (Responsiveness) </vt:lpstr>
      <vt:lpstr>Conductivity </vt:lpstr>
      <vt:lpstr>Secretion </vt:lpstr>
      <vt:lpstr>Excretion </vt:lpstr>
      <vt:lpstr>Basic Cell Structure</vt:lpstr>
      <vt:lpstr>1.CELL MEMBRANE (PLASMA MEMBRANE):</vt:lpstr>
      <vt:lpstr>PowerPoint Presentation</vt:lpstr>
      <vt:lpstr>PowerPoint Presentation</vt:lpstr>
      <vt:lpstr>PowerPoint Presentation</vt:lpstr>
      <vt:lpstr>CYTOPLASM </vt:lpstr>
      <vt:lpstr>3. NUCLEUS</vt:lpstr>
      <vt:lpstr>PowerPoint Presentation</vt:lpstr>
      <vt:lpstr>PowerPoint Presentation</vt:lpstr>
      <vt:lpstr>PowerPoint Presentation</vt:lpstr>
      <vt:lpstr>MITOCHONDRIA</vt:lpstr>
      <vt:lpstr>PowerPoint Presentation</vt:lpstr>
      <vt:lpstr>PowerPoint Presentation</vt:lpstr>
      <vt:lpstr>PowerPoint Presentation</vt:lpstr>
      <vt:lpstr>ENDOPLASMIC RETICULUM (ER)</vt:lpstr>
      <vt:lpstr>PowerPoint Presentation</vt:lpstr>
      <vt:lpstr> GOLGI APPARATUS</vt:lpstr>
      <vt:lpstr>PowerPoint Presentation</vt:lpstr>
      <vt:lpstr>PowerPoint Presentation</vt:lpstr>
      <vt:lpstr>PowerPoint Presentation</vt:lpstr>
      <vt:lpstr>LYSOSOMES</vt:lpstr>
      <vt:lpstr>PowerPoint Presentation</vt:lpstr>
      <vt:lpstr>PowerPoint Presentation</vt:lpstr>
      <vt:lpstr>PEROXISOMES </vt:lpstr>
      <vt:lpstr>RIBOSOMES </vt:lpstr>
      <vt:lpstr>PowerPoint Presentation</vt:lpstr>
      <vt:lpstr>PowerPoint Presentation</vt:lpstr>
      <vt:lpstr>CENTROSOME &amp; CENTRIOLES</vt:lpstr>
      <vt:lpstr>PowerPoint Presentation</vt:lpstr>
      <vt:lpstr>PowerPoint Presentation</vt:lpstr>
      <vt:lpstr>PowerPoint Presentation</vt:lpstr>
      <vt:lpstr>PowerPoint Presentation</vt:lpstr>
      <vt:lpstr>Cytoskeleton </vt:lpstr>
      <vt:lpstr>PowerPoint Presentation</vt:lpstr>
      <vt:lpstr>Microfilaments </vt:lpstr>
      <vt:lpstr>Intermediate Filaments </vt:lpstr>
      <vt:lpstr>Microtubules </vt:lpstr>
      <vt:lpstr>PowerPoint Presentation</vt:lpstr>
      <vt:lpstr>SPECIALIZED CELL STRUCTURES </vt:lpstr>
      <vt:lpstr>Best Choice Questions (BCQs)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Cell: Structure, Functions &amp; Organelles</dc:title>
  <dc:subject/>
  <dc:creator/>
  <cp:keywords/>
  <dc:description>generated using python-pptx</dc:description>
  <cp:lastModifiedBy>angel queen</cp:lastModifiedBy>
  <cp:revision>4</cp:revision>
  <dcterms:created xsi:type="dcterms:W3CDTF">2013-01-27T09:14:16Z</dcterms:created>
  <dcterms:modified xsi:type="dcterms:W3CDTF">2026-02-02T12:17:07Z</dcterms:modified>
  <cp:category/>
</cp:coreProperties>
</file>